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72" r:id="rId3"/>
    <p:sldId id="277" r:id="rId4"/>
    <p:sldId id="273" r:id="rId5"/>
    <p:sldId id="278" r:id="rId6"/>
    <p:sldId id="279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5D35C-EF29-421A-BB3D-5AB924066630}" type="datetimeFigureOut">
              <a:rPr lang="ko-KR" altLang="en-US" smtClean="0"/>
              <a:pPr/>
              <a:t>2015-06-23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5F946-9A1F-484D-AE3D-3B175FA539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 행정법 개관</a:t>
            </a:r>
            <a:r>
              <a:rPr lang="en-US" altLang="ko-KR" dirty="0" smtClean="0"/>
              <a:t>&amp;</a:t>
            </a:r>
            <a:r>
              <a:rPr lang="ko-KR" altLang="en-US" dirty="0" smtClean="0"/>
              <a:t>공부방법론  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5F946-9A1F-484D-AE3D-3B175FA5393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19C4-1D27-43BB-BAB0-E2123BA33CEE}" type="datetimeFigureOut">
              <a:rPr lang="ko-KR" altLang="en-US" smtClean="0"/>
              <a:pPr/>
              <a:t>2015-06-23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C871-78F6-4450-9E50-4D61E13BB5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19C4-1D27-43BB-BAB0-E2123BA33CEE}" type="datetimeFigureOut">
              <a:rPr lang="ko-KR" altLang="en-US" smtClean="0"/>
              <a:pPr/>
              <a:t>2015-06-23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C871-78F6-4450-9E50-4D61E13BB5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19C4-1D27-43BB-BAB0-E2123BA33CEE}" type="datetimeFigureOut">
              <a:rPr lang="ko-KR" altLang="en-US" smtClean="0"/>
              <a:pPr/>
              <a:t>2015-06-23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C871-78F6-4450-9E50-4D61E13BB5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19C4-1D27-43BB-BAB0-E2123BA33CEE}" type="datetimeFigureOut">
              <a:rPr lang="ko-KR" altLang="en-US" smtClean="0"/>
              <a:pPr/>
              <a:t>2015-06-23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C871-78F6-4450-9E50-4D61E13BB5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19C4-1D27-43BB-BAB0-E2123BA33CEE}" type="datetimeFigureOut">
              <a:rPr lang="ko-KR" altLang="en-US" smtClean="0"/>
              <a:pPr/>
              <a:t>2015-06-23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C871-78F6-4450-9E50-4D61E13BB5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19C4-1D27-43BB-BAB0-E2123BA33CEE}" type="datetimeFigureOut">
              <a:rPr lang="ko-KR" altLang="en-US" smtClean="0"/>
              <a:pPr/>
              <a:t>2015-06-23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C871-78F6-4450-9E50-4D61E13BB5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19C4-1D27-43BB-BAB0-E2123BA33CEE}" type="datetimeFigureOut">
              <a:rPr lang="ko-KR" altLang="en-US" smtClean="0"/>
              <a:pPr/>
              <a:t>2015-06-23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C871-78F6-4450-9E50-4D61E13BB5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19C4-1D27-43BB-BAB0-E2123BA33CEE}" type="datetimeFigureOut">
              <a:rPr lang="ko-KR" altLang="en-US" smtClean="0"/>
              <a:pPr/>
              <a:t>2015-06-23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C871-78F6-4450-9E50-4D61E13BB5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19C4-1D27-43BB-BAB0-E2123BA33CEE}" type="datetimeFigureOut">
              <a:rPr lang="ko-KR" altLang="en-US" smtClean="0"/>
              <a:pPr/>
              <a:t>2015-06-23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C871-78F6-4450-9E50-4D61E13BB5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19C4-1D27-43BB-BAB0-E2123BA33CEE}" type="datetimeFigureOut">
              <a:rPr lang="ko-KR" altLang="en-US" smtClean="0"/>
              <a:pPr/>
              <a:t>2015-06-23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C871-78F6-4450-9E50-4D61E13BB5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19C4-1D27-43BB-BAB0-E2123BA33CEE}" type="datetimeFigureOut">
              <a:rPr lang="ko-KR" altLang="en-US" smtClean="0"/>
              <a:pPr/>
              <a:t>2015-06-23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C871-78F6-4450-9E50-4D61E13BB5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519C4-1D27-43BB-BAB0-E2123BA33CEE}" type="datetimeFigureOut">
              <a:rPr lang="ko-KR" altLang="en-US" smtClean="0"/>
              <a:pPr/>
              <a:t>2015-06-23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5C871-78F6-4450-9E50-4D61E13BB5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7808" y="188640"/>
            <a:ext cx="7558608" cy="1728192"/>
          </a:xfrm>
        </p:spPr>
        <p:txBody>
          <a:bodyPr>
            <a:noAutofit/>
          </a:bodyPr>
          <a:lstStyle/>
          <a:p>
            <a:r>
              <a:rPr lang="ko-KR" altLang="en-US" sz="40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Tahoma" panose="020B0604030504040204" pitchFamily="34" charset="0"/>
              </a:rPr>
              <a:t>합격을 부르는 필승 행정법 </a:t>
            </a:r>
            <a:r>
              <a:rPr lang="en-US" altLang="ko-KR" sz="40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Tahoma" panose="020B0604030504040204" pitchFamily="34" charset="0"/>
              </a:rPr>
              <a:t/>
            </a:r>
            <a:br>
              <a:rPr lang="en-US" altLang="ko-KR" sz="40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Tahoma" panose="020B0604030504040204" pitchFamily="34" charset="0"/>
              </a:rPr>
            </a:br>
            <a:r>
              <a:rPr lang="ko-KR" altLang="en-US" sz="40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Tahoma" panose="020B0604030504040204" pitchFamily="34" charset="0"/>
              </a:rPr>
              <a:t>가장 이상적인 행정법 </a:t>
            </a:r>
            <a:endParaRPr lang="ko-KR" altLang="en-US" sz="40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Tahoma" panose="020B0604030504040204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491880" y="5085184"/>
            <a:ext cx="5464696" cy="1440160"/>
          </a:xfrm>
        </p:spPr>
        <p:txBody>
          <a:bodyPr>
            <a:noAutofit/>
          </a:bodyPr>
          <a:lstStyle/>
          <a:p>
            <a:pPr algn="r"/>
            <a:r>
              <a:rPr lang="ko-KR" altLang="en-US" sz="3600" dirty="0" err="1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해커스패스</a:t>
            </a:r>
            <a:r>
              <a:rPr lang="ko-KR" altLang="en-US" sz="36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 공무원</a:t>
            </a:r>
            <a:endParaRPr lang="en-US" altLang="ko-KR" sz="3600" dirty="0" smtClean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  <a:p>
            <a:pPr algn="r"/>
            <a:r>
              <a:rPr lang="ko-KR" altLang="en-US" sz="36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행정법 이상현 선생님</a:t>
            </a:r>
            <a:endParaRPr lang="ko-KR" altLang="en-US" sz="36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1988840"/>
            <a:ext cx="9144000" cy="266429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500" b="1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Tahoma" panose="020B0604030504040204" pitchFamily="34" charset="0"/>
              </a:rPr>
              <a:t>기초완성 릴레이 무료특강</a:t>
            </a:r>
            <a:endParaRPr lang="en-US" altLang="ko-KR" sz="5500" b="1" dirty="0" smtClean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Tahoma" panose="020B0604030504040204" pitchFamily="34" charset="0"/>
            </a:endParaRPr>
          </a:p>
          <a:p>
            <a:pPr algn="ctr"/>
            <a:endParaRPr lang="en-US" altLang="ko-KR" sz="1000" b="1" dirty="0" smtClean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157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2597" y="210982"/>
            <a:ext cx="9141403" cy="1102402"/>
            <a:chOff x="0" y="111131"/>
            <a:chExt cx="9144000" cy="1081381"/>
          </a:xfrm>
        </p:grpSpPr>
        <p:sp>
          <p:nvSpPr>
            <p:cNvPr id="9" name="직사각형 8"/>
            <p:cNvSpPr/>
            <p:nvPr/>
          </p:nvSpPr>
          <p:spPr>
            <a:xfrm>
              <a:off x="324514" y="111131"/>
              <a:ext cx="7488832" cy="694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altLang="ko-KR" sz="4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[1] </a:t>
              </a:r>
              <a:r>
                <a:rPr lang="ko-KR" altLang="en-US" sz="4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행정법이란</a:t>
              </a:r>
              <a:r>
                <a:rPr lang="en-US" altLang="ko-KR" sz="4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?</a:t>
              </a:r>
              <a:endParaRPr lang="en-US" altLang="ko-KR" sz="40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0" y="1048496"/>
              <a:ext cx="9144000" cy="14401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내용 개체 틀 3"/>
          <p:cNvSpPr txBox="1">
            <a:spLocks/>
          </p:cNvSpPr>
          <p:nvPr/>
        </p:nvSpPr>
        <p:spPr>
          <a:xfrm>
            <a:off x="471966" y="1839076"/>
            <a:ext cx="2598318" cy="528191"/>
          </a:xfrm>
          <a:prstGeom prst="roundRect">
            <a:avLst/>
          </a:prstGeom>
          <a:solidFill>
            <a:schemeClr val="tx1"/>
          </a:solidFill>
          <a:ln w="381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1. 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행정이란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?</a:t>
            </a:r>
            <a:endParaRPr lang="en-US" altLang="ko-KR" sz="2800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6" name="내용 개체 틀 3"/>
          <p:cNvSpPr txBox="1">
            <a:spLocks/>
          </p:cNvSpPr>
          <p:nvPr/>
        </p:nvSpPr>
        <p:spPr>
          <a:xfrm>
            <a:off x="467544" y="2870108"/>
            <a:ext cx="2598318" cy="528191"/>
          </a:xfrm>
          <a:prstGeom prst="roundRect">
            <a:avLst/>
          </a:prstGeom>
          <a:solidFill>
            <a:schemeClr val="tx1"/>
          </a:solidFill>
          <a:ln w="381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None/>
              <a:defRPr/>
            </a:pPr>
            <a:r>
              <a:rPr lang="en-US" altLang="ko-KR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2. 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법이란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?</a:t>
            </a:r>
            <a:endParaRPr lang="en-US" altLang="ko-KR" sz="2800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7" name="내용 개체 틀 3"/>
          <p:cNvSpPr txBox="1">
            <a:spLocks/>
          </p:cNvSpPr>
          <p:nvPr/>
        </p:nvSpPr>
        <p:spPr>
          <a:xfrm>
            <a:off x="467544" y="3900078"/>
            <a:ext cx="2598318" cy="528191"/>
          </a:xfrm>
          <a:prstGeom prst="roundRect">
            <a:avLst/>
          </a:prstGeom>
          <a:solidFill>
            <a:schemeClr val="tx1"/>
          </a:solidFill>
          <a:ln w="381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altLang="ko-KR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3. </a:t>
            </a:r>
            <a:r>
              <a:rPr lang="ko-KR" altLang="en-US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행정법이란</a:t>
            </a:r>
            <a:r>
              <a:rPr lang="en-US" altLang="ko-KR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?</a:t>
            </a:r>
            <a:endParaRPr lang="en-US" altLang="ko-KR" sz="2800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204550" y="2870108"/>
            <a:ext cx="4719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sym typeface="Wingdings" panose="05000000000000000000" pitchFamily="2" charset="2"/>
              </a:rPr>
              <a:t>사회생활의 기준</a:t>
            </a:r>
            <a:r>
              <a:rPr lang="en-US" altLang="ko-KR" sz="28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sym typeface="Wingdings" panose="05000000000000000000" pitchFamily="2" charset="2"/>
              </a:rPr>
              <a:t>!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sym typeface="Wingdings" panose="05000000000000000000" pitchFamily="2" charset="2"/>
              </a:rPr>
              <a:t> </a:t>
            </a:r>
            <a:endParaRPr lang="en-US" altLang="ko-KR" sz="28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209878" y="1851488"/>
            <a:ext cx="46038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법을 집행하는 것</a:t>
            </a:r>
            <a:r>
              <a:rPr lang="en-US" altLang="ko-KR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!</a:t>
            </a:r>
            <a:endParaRPr lang="en-US" altLang="ko-KR" sz="28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275856" y="3905049"/>
            <a:ext cx="4896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법을 집행할 때 따르는 기준 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!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 </a:t>
            </a:r>
            <a:endParaRPr lang="en-US" altLang="ko-KR" sz="28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927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2597" y="210982"/>
            <a:ext cx="9141403" cy="1102402"/>
            <a:chOff x="0" y="111131"/>
            <a:chExt cx="9144000" cy="1081381"/>
          </a:xfrm>
        </p:grpSpPr>
        <p:sp>
          <p:nvSpPr>
            <p:cNvPr id="9" name="직사각형 8"/>
            <p:cNvSpPr/>
            <p:nvPr/>
          </p:nvSpPr>
          <p:spPr>
            <a:xfrm>
              <a:off x="324514" y="111131"/>
              <a:ext cx="7488832" cy="694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altLang="ko-KR" sz="4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[1] </a:t>
              </a:r>
              <a:r>
                <a:rPr lang="ko-KR" altLang="en-US" sz="4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행정법이란</a:t>
              </a:r>
              <a:r>
                <a:rPr lang="en-US" altLang="ko-KR" sz="4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?</a:t>
              </a:r>
              <a:endParaRPr lang="en-US" altLang="ko-KR" sz="40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0" y="1048496"/>
              <a:ext cx="9144000" cy="14401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FF00"/>
                </a:solidFill>
              </a:endParaRPr>
            </a:p>
          </p:txBody>
        </p:sp>
      </p:grpSp>
      <p:sp>
        <p:nvSpPr>
          <p:cNvPr id="15" name="내용 개체 틀 3"/>
          <p:cNvSpPr txBox="1">
            <a:spLocks/>
          </p:cNvSpPr>
          <p:nvPr/>
        </p:nvSpPr>
        <p:spPr>
          <a:xfrm>
            <a:off x="471966" y="1839076"/>
            <a:ext cx="7484410" cy="231000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None/>
              <a:defRPr/>
            </a:pPr>
            <a:r>
              <a:rPr lang="en-US" altLang="ko-KR" sz="2800" dirty="0" smtClean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rPr>
              <a:t>1</a:t>
            </a:r>
            <a:r>
              <a:rPr lang="ko-KR" altLang="en-US" sz="2800" dirty="0" smtClean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rPr>
              <a:t>조 </a:t>
            </a:r>
            <a:r>
              <a:rPr lang="en-US" altLang="ko-KR" sz="2800" dirty="0" smtClean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rPr>
              <a:t>: </a:t>
            </a:r>
            <a:r>
              <a:rPr lang="ko-KR" altLang="en-US" sz="2800" dirty="0" smtClean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rPr>
              <a:t>누구든지 </a:t>
            </a:r>
            <a:r>
              <a:rPr lang="en-US" altLang="ko-KR" sz="2800" dirty="0" smtClean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rPr>
              <a:t>~</a:t>
            </a:r>
            <a:r>
              <a:rPr lang="ko-KR" altLang="en-US" sz="2800" dirty="0" smtClean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rPr>
              <a:t>위해 식품 판매금지</a:t>
            </a:r>
            <a:r>
              <a:rPr lang="en-US" altLang="ko-KR" sz="2800" dirty="0" smtClean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rPr>
              <a:t>~</a:t>
            </a:r>
          </a:p>
          <a:p>
            <a:pPr lvl="0">
              <a:buNone/>
              <a:defRPr/>
            </a:pPr>
            <a:r>
              <a:rPr lang="en-US" altLang="ko-KR" sz="2800" b="1" dirty="0" smtClean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rPr>
              <a:t>2</a:t>
            </a:r>
            <a:r>
              <a:rPr lang="ko-KR" altLang="en-US" sz="2800" b="1" dirty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rPr>
              <a:t>조 </a:t>
            </a:r>
            <a:r>
              <a:rPr lang="en-US" altLang="ko-KR" sz="2800" b="1" dirty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rPr>
              <a:t>: </a:t>
            </a:r>
            <a:r>
              <a:rPr lang="ko-KR" altLang="en-US" sz="2800" b="1" dirty="0" smtClean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rPr>
              <a:t>시장</a:t>
            </a:r>
            <a:r>
              <a:rPr lang="en-US" altLang="ko-KR" sz="2800" b="1" dirty="0" smtClean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rPr>
              <a:t>, </a:t>
            </a:r>
            <a:r>
              <a:rPr lang="ko-KR" altLang="en-US" sz="2800" b="1" dirty="0" smtClean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rPr>
              <a:t>군수</a:t>
            </a:r>
            <a:r>
              <a:rPr lang="en-US" altLang="ko-KR" sz="2800" b="1" dirty="0" smtClean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rPr>
              <a:t>, </a:t>
            </a:r>
            <a:r>
              <a:rPr lang="ko-KR" altLang="en-US" sz="2800" b="1" dirty="0" smtClean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rPr>
              <a:t>구청장은</a:t>
            </a:r>
            <a:r>
              <a:rPr lang="en-US" altLang="ko-KR" sz="2800" b="1" dirty="0" smtClean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rPr>
              <a:t>~</a:t>
            </a:r>
          </a:p>
          <a:p>
            <a:pPr lvl="0">
              <a:buNone/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en-US" altLang="ko-KR" sz="2800" b="1" dirty="0" smtClean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rPr>
              <a:t>        </a:t>
            </a:r>
            <a:r>
              <a:rPr lang="ko-KR" altLang="en-US" sz="2800" b="1" dirty="0" smtClean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rPr>
              <a:t>공무원에게 압류 또는 폐기하게 </a:t>
            </a:r>
            <a:r>
              <a:rPr lang="ko-KR" altLang="en-US" sz="2800" b="1" dirty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rPr>
              <a:t>하거나</a:t>
            </a:r>
            <a:r>
              <a:rPr lang="en-US" altLang="ko-KR" sz="2800" b="1" dirty="0" smtClean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rPr>
              <a:t>~</a:t>
            </a:r>
          </a:p>
          <a:p>
            <a:pPr lvl="0">
              <a:buNone/>
              <a:defRPr/>
            </a:pPr>
            <a:r>
              <a:rPr lang="ko-KR" altLang="en-US" sz="2800" b="1" dirty="0" smtClean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rPr>
              <a:t>         영업자에게 </a:t>
            </a:r>
            <a:r>
              <a:rPr lang="ko-KR" altLang="en-US" sz="2800" b="1" dirty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rPr>
              <a:t>시정명령을 할 수 있다</a:t>
            </a:r>
            <a:r>
              <a:rPr lang="en-US" altLang="ko-KR" sz="2800" b="1" dirty="0" smtClean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rPr>
              <a:t>.</a:t>
            </a:r>
            <a:endParaRPr lang="en-US" altLang="ko-KR" sz="2800" b="1" dirty="0">
              <a:solidFill>
                <a:schemeClr val="tx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575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2597" y="210982"/>
            <a:ext cx="9141403" cy="1102402"/>
            <a:chOff x="0" y="111131"/>
            <a:chExt cx="9144000" cy="1081381"/>
          </a:xfrm>
        </p:grpSpPr>
        <p:sp>
          <p:nvSpPr>
            <p:cNvPr id="9" name="직사각형 8"/>
            <p:cNvSpPr/>
            <p:nvPr/>
          </p:nvSpPr>
          <p:spPr>
            <a:xfrm>
              <a:off x="324514" y="111131"/>
              <a:ext cx="7488832" cy="694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altLang="ko-KR" sz="4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[2] </a:t>
              </a:r>
              <a:r>
                <a:rPr lang="ko-KR" altLang="en-US" sz="4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행정법을 선택해야 되는 이유</a:t>
              </a:r>
              <a:r>
                <a:rPr lang="en-US" altLang="ko-KR" sz="4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!</a:t>
              </a:r>
              <a:endParaRPr lang="en-US" altLang="ko-KR" sz="40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0" y="1048496"/>
              <a:ext cx="9144000" cy="14401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내용 개체 틀 3"/>
          <p:cNvSpPr txBox="1">
            <a:spLocks/>
          </p:cNvSpPr>
          <p:nvPr/>
        </p:nvSpPr>
        <p:spPr>
          <a:xfrm>
            <a:off x="471966" y="1839076"/>
            <a:ext cx="2232248" cy="528191"/>
          </a:xfrm>
          <a:prstGeom prst="roundRect">
            <a:avLst/>
          </a:prstGeom>
          <a:solidFill>
            <a:schemeClr val="tx1"/>
          </a:solidFill>
          <a:ln w="381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1. 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직무수행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!</a:t>
            </a:r>
            <a:endParaRPr lang="en-US" altLang="ko-KR" sz="2800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6" name="내용 개체 틀 3"/>
          <p:cNvSpPr txBox="1">
            <a:spLocks/>
          </p:cNvSpPr>
          <p:nvPr/>
        </p:nvSpPr>
        <p:spPr>
          <a:xfrm>
            <a:off x="467544" y="2870108"/>
            <a:ext cx="2232248" cy="528191"/>
          </a:xfrm>
          <a:prstGeom prst="roundRect">
            <a:avLst/>
          </a:prstGeom>
          <a:solidFill>
            <a:schemeClr val="tx1"/>
          </a:solidFill>
          <a:ln w="381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None/>
              <a:defRPr/>
            </a:pPr>
            <a:r>
              <a:rPr lang="en-US" altLang="ko-KR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2. </a:t>
            </a:r>
            <a:r>
              <a:rPr lang="ko-KR" altLang="en-US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신분유지</a:t>
            </a:r>
            <a:r>
              <a:rPr lang="en-US" altLang="ko-KR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!</a:t>
            </a:r>
            <a:endParaRPr lang="en-US" altLang="ko-KR" sz="2800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7" name="내용 개체 틀 3"/>
          <p:cNvSpPr txBox="1">
            <a:spLocks/>
          </p:cNvSpPr>
          <p:nvPr/>
        </p:nvSpPr>
        <p:spPr>
          <a:xfrm>
            <a:off x="467544" y="3900078"/>
            <a:ext cx="2232248" cy="528191"/>
          </a:xfrm>
          <a:prstGeom prst="roundRect">
            <a:avLst/>
          </a:prstGeom>
          <a:solidFill>
            <a:schemeClr val="tx1"/>
          </a:solidFill>
          <a:ln w="381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altLang="ko-KR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3. </a:t>
            </a:r>
            <a:r>
              <a:rPr lang="ko-KR" altLang="en-US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합격달성</a:t>
            </a:r>
            <a:r>
              <a:rPr lang="en-US" altLang="ko-KR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!</a:t>
            </a:r>
            <a:endParaRPr lang="en-US" altLang="ko-KR" sz="2800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838480" y="2870108"/>
            <a:ext cx="55439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sym typeface="Wingdings" panose="05000000000000000000" pitchFamily="2" charset="2"/>
              </a:rPr>
              <a:t>잘못된 법 집행에는 책임이 따름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sym typeface="Wingdings" panose="05000000000000000000" pitchFamily="2" charset="2"/>
              </a:rPr>
              <a:t>! </a:t>
            </a:r>
            <a:endParaRPr lang="en-US" altLang="ko-KR" sz="28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2838480" y="1844897"/>
            <a:ext cx="5466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sym typeface="Wingdings" panose="05000000000000000000" pitchFamily="2" charset="2"/>
              </a:rPr>
              <a:t>공무원은 </a:t>
            </a:r>
            <a:r>
              <a:rPr lang="ko-KR" altLang="en-US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법을 집행하는 사람</a:t>
            </a:r>
            <a:r>
              <a:rPr lang="en-US" altLang="ko-KR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!</a:t>
            </a:r>
            <a:endParaRPr lang="en-US" altLang="ko-KR" sz="28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2838480" y="3902563"/>
            <a:ext cx="5765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sym typeface="Wingdings" panose="05000000000000000000" pitchFamily="2" charset="2"/>
              </a:rPr>
              <a:t>시험범위 </a:t>
            </a:r>
            <a:r>
              <a:rPr lang="ko-KR" altLang="en-US" sz="28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sym typeface="Wingdings" panose="05000000000000000000" pitchFamily="2" charset="2"/>
              </a:rPr>
              <a:t>한정</a:t>
            </a:r>
            <a:r>
              <a:rPr lang="en-US" altLang="ko-KR" sz="28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sym typeface="Wingdings" panose="05000000000000000000" pitchFamily="2" charset="2"/>
              </a:rPr>
              <a:t>! 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sym typeface="Wingdings" panose="05000000000000000000" pitchFamily="2" charset="2"/>
              </a:rPr>
              <a:t>동일한 지문 출제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sym typeface="Wingdings" panose="05000000000000000000" pitchFamily="2" charset="2"/>
              </a:rPr>
              <a:t>!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 </a:t>
            </a:r>
            <a:endParaRPr lang="en-US" altLang="ko-KR" sz="28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749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2597" y="210982"/>
            <a:ext cx="9141403" cy="1102402"/>
            <a:chOff x="0" y="111131"/>
            <a:chExt cx="9144000" cy="1081381"/>
          </a:xfrm>
        </p:grpSpPr>
        <p:sp>
          <p:nvSpPr>
            <p:cNvPr id="9" name="직사각형 8"/>
            <p:cNvSpPr/>
            <p:nvPr/>
          </p:nvSpPr>
          <p:spPr>
            <a:xfrm>
              <a:off x="324514" y="111131"/>
              <a:ext cx="7488832" cy="694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altLang="ko-KR" sz="4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[2] </a:t>
              </a:r>
              <a:r>
                <a:rPr lang="ko-KR" altLang="en-US" sz="4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행정법을 선택해야 되는 이유</a:t>
              </a:r>
              <a:r>
                <a:rPr lang="en-US" altLang="ko-KR" sz="4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!</a:t>
              </a:r>
              <a:endParaRPr lang="en-US" altLang="ko-KR" sz="40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0" y="1048496"/>
              <a:ext cx="9144000" cy="14401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직사각형 2"/>
          <p:cNvSpPr/>
          <p:nvPr/>
        </p:nvSpPr>
        <p:spPr>
          <a:xfrm>
            <a:off x="0" y="1346176"/>
            <a:ext cx="9144000" cy="2921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457200">
              <a:lnSpc>
                <a:spcPct val="150000"/>
              </a:lnSpc>
            </a:pPr>
            <a:r>
              <a:rPr lang="en-US" altLang="ko-KR" sz="20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&lt;2015</a:t>
            </a:r>
            <a:r>
              <a:rPr lang="ko-KR" altLang="en-US" sz="20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년 </a:t>
            </a:r>
            <a:r>
              <a:rPr lang="en-US" altLang="ko-KR" sz="20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</a:t>
            </a:r>
            <a:r>
              <a:rPr lang="ko-KR" altLang="en-US" sz="20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 </a:t>
            </a:r>
            <a:r>
              <a:rPr lang="ko-KR" altLang="en-US" sz="20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국가직</a:t>
            </a:r>
            <a:r>
              <a:rPr lang="ko-KR" altLang="en-US" sz="20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20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9</a:t>
            </a:r>
            <a:r>
              <a:rPr lang="ko-KR" altLang="en-US" sz="20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급 행정법 총론</a:t>
            </a:r>
            <a:r>
              <a:rPr lang="en-US" altLang="ko-KR" sz="20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&gt;</a:t>
            </a:r>
          </a:p>
          <a:p>
            <a:pPr marL="540000" indent="-457200">
              <a:lnSpc>
                <a:spcPct val="150000"/>
              </a:lnSpc>
            </a:pP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문 </a:t>
            </a:r>
            <a:r>
              <a:rPr lang="en-US" altLang="ko-KR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5. </a:t>
            </a: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행정의 실효성 확보수단에 대한 설명으로 옳은 것은</a:t>
            </a:r>
            <a:r>
              <a:rPr lang="en-US" altLang="ko-KR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 (</a:t>
            </a: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다툼이 있는 경우 판례에 의함</a:t>
            </a:r>
            <a:r>
              <a:rPr lang="en-US" altLang="ko-KR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</a:p>
          <a:p>
            <a:pPr marL="540000" indent="-457200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② </a:t>
            </a: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「건축법」상의 이행강제금은 간접강제의 일종으로서 그 </a:t>
            </a:r>
            <a:r>
              <a:rPr lang="ko-KR" altLang="en-US" sz="2100" dirty="0" err="1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이행강제금</a:t>
            </a: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납부의무는 일신전속적인 성질의 것이므로 이미 사망한 사람에게 </a:t>
            </a:r>
            <a:r>
              <a:rPr lang="ko-KR" altLang="en-US" sz="2100" dirty="0" err="1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이행강제금을</a:t>
            </a: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부과하는 내용의 처분은 당연무효이다</a:t>
            </a:r>
            <a:r>
              <a:rPr lang="en-US" altLang="ko-KR" sz="21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en-US" altLang="ko-KR" sz="21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0" y="4670163"/>
            <a:ext cx="9144000" cy="1469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457200">
              <a:lnSpc>
                <a:spcPct val="150000"/>
              </a:lnSpc>
            </a:pPr>
            <a:r>
              <a:rPr lang="en-US" altLang="ko-KR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&lt;2015</a:t>
            </a: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년 </a:t>
            </a:r>
            <a:r>
              <a:rPr lang="en-US" altLang="ko-KR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 </a:t>
            </a:r>
            <a:r>
              <a:rPr lang="ko-KR" altLang="en-US" sz="2100" dirty="0" err="1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진도별</a:t>
            </a: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문제풀이 </a:t>
            </a:r>
            <a:r>
              <a:rPr lang="en-US" altLang="ko-KR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6</a:t>
            </a: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</a:t>
            </a:r>
            <a:r>
              <a:rPr lang="en-US" altLang="ko-KR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16</a:t>
            </a: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번</a:t>
            </a:r>
            <a:r>
              <a:rPr lang="en-US" altLang="ko-KR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&gt;</a:t>
            </a:r>
          </a:p>
          <a:p>
            <a:pPr marL="540000" indent="-457200">
              <a:lnSpc>
                <a:spcPct val="150000"/>
              </a:lnSpc>
            </a:pPr>
            <a:r>
              <a:rPr lang="en-US" altLang="ko-KR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16. </a:t>
            </a: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건축법상의 </a:t>
            </a:r>
            <a:r>
              <a:rPr lang="ko-KR" altLang="en-US" sz="2100" dirty="0" err="1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이행강제금에</a:t>
            </a: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대한 설명으로 옳지 않은 것은</a:t>
            </a:r>
            <a:r>
              <a:rPr lang="en-US" altLang="ko-KR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 </a:t>
            </a:r>
          </a:p>
          <a:p>
            <a:pPr marL="540000" indent="-457200">
              <a:lnSpc>
                <a:spcPct val="150000"/>
              </a:lnSpc>
            </a:pPr>
            <a:r>
              <a:rPr lang="en-US" altLang="ko-KR" sz="20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② </a:t>
            </a:r>
            <a:r>
              <a:rPr lang="ko-KR" altLang="en-US" sz="20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판례에 의하면 건축법상 </a:t>
            </a:r>
            <a:r>
              <a:rPr lang="ko-KR" altLang="en-US" sz="2000" dirty="0" err="1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이행강제금</a:t>
            </a:r>
            <a:r>
              <a:rPr lang="ko-KR" altLang="en-US" sz="20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납부의무는 일신전속적인 성질로 본다</a:t>
            </a:r>
            <a:r>
              <a:rPr lang="en-US" altLang="ko-KR" sz="20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499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2597" y="210982"/>
            <a:ext cx="9141403" cy="1102402"/>
            <a:chOff x="0" y="111131"/>
            <a:chExt cx="9144000" cy="1081381"/>
          </a:xfrm>
        </p:grpSpPr>
        <p:sp>
          <p:nvSpPr>
            <p:cNvPr id="6" name="직사각형 5"/>
            <p:cNvSpPr/>
            <p:nvPr/>
          </p:nvSpPr>
          <p:spPr>
            <a:xfrm>
              <a:off x="324514" y="111131"/>
              <a:ext cx="7488832" cy="694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altLang="ko-KR" sz="4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[2] </a:t>
              </a:r>
              <a:r>
                <a:rPr lang="ko-KR" altLang="en-US" sz="4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행정법을 선택해야 되는 이유</a:t>
              </a:r>
              <a:r>
                <a:rPr lang="en-US" altLang="ko-KR" sz="4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!</a:t>
              </a:r>
              <a:endParaRPr lang="en-US" altLang="ko-KR" sz="40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0" y="1048496"/>
              <a:ext cx="9144000" cy="14401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직사각형 7"/>
          <p:cNvSpPr/>
          <p:nvPr/>
        </p:nvSpPr>
        <p:spPr>
          <a:xfrm>
            <a:off x="2597" y="1582341"/>
            <a:ext cx="9141403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457200">
              <a:lnSpc>
                <a:spcPct val="150000"/>
              </a:lnSpc>
            </a:pPr>
            <a:r>
              <a:rPr lang="en-US" altLang="ko-KR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&lt;2015</a:t>
            </a: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년 </a:t>
            </a:r>
            <a:r>
              <a:rPr lang="en-US" altLang="ko-KR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</a:t>
            </a: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 </a:t>
            </a:r>
            <a:r>
              <a:rPr lang="ko-KR" altLang="en-US" sz="2100" dirty="0" err="1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국가직</a:t>
            </a: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9</a:t>
            </a: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급 행정법 총론</a:t>
            </a:r>
            <a:r>
              <a:rPr lang="en-US" altLang="ko-KR" sz="21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&gt;</a:t>
            </a:r>
            <a:endParaRPr lang="en-US" altLang="ko-KR" sz="21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540000" indent="-457200">
              <a:lnSpc>
                <a:spcPct val="150000"/>
              </a:lnSpc>
            </a:pP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문 </a:t>
            </a:r>
            <a:r>
              <a:rPr lang="en-US" altLang="ko-KR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8. </a:t>
            </a:r>
            <a:r>
              <a:rPr lang="ko-KR" altLang="en-US" sz="20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사정판결에 대한 설명으로 옳지 않은 것은</a:t>
            </a:r>
            <a:r>
              <a:rPr lang="en-US" altLang="ko-KR" sz="20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 (</a:t>
            </a:r>
            <a:r>
              <a:rPr lang="ko-KR" altLang="en-US" sz="20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다툼이 있는 경우 판례에 의함</a:t>
            </a:r>
            <a:r>
              <a:rPr lang="en-US" altLang="ko-KR" sz="20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</a:p>
          <a:p>
            <a:pPr marL="540000" indent="-457200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① </a:t>
            </a:r>
            <a:r>
              <a:rPr lang="ko-KR" altLang="en-US" sz="20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당연무효의 행정처분을 대상으로 하는 행정소송에서도 사정판결을 할 수 있다</a:t>
            </a:r>
            <a:r>
              <a:rPr lang="en-US" altLang="ko-KR" sz="20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540000" indent="-457200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② </a:t>
            </a: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당사자의 명백한 주장이 없는 경우에도 직권으로 사정판결을 할 수 있다</a:t>
            </a:r>
            <a:r>
              <a:rPr lang="en-US" altLang="ko-KR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540000" indent="-457200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   </a:t>
            </a:r>
            <a:endParaRPr lang="en-US" altLang="ko-KR" sz="21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endParaRPr lang="en-US" altLang="ko-KR" dirty="0">
              <a:solidFill>
                <a:schemeClr val="bg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597" y="4149080"/>
            <a:ext cx="9144000" cy="2459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457200">
              <a:lnSpc>
                <a:spcPct val="150000"/>
              </a:lnSpc>
            </a:pPr>
            <a:r>
              <a:rPr lang="en-US" altLang="ko-KR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&lt;2015</a:t>
            </a: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년 </a:t>
            </a:r>
            <a:r>
              <a:rPr lang="en-US" altLang="ko-KR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</a:t>
            </a: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 동형모의고사 </a:t>
            </a:r>
            <a:r>
              <a:rPr lang="en-US" altLang="ko-KR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7</a:t>
            </a: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회 </a:t>
            </a:r>
            <a:r>
              <a:rPr lang="en-US" altLang="ko-KR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17</a:t>
            </a: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번</a:t>
            </a:r>
            <a:r>
              <a:rPr lang="en-US" altLang="ko-KR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&gt;</a:t>
            </a:r>
          </a:p>
          <a:p>
            <a:pPr marL="540000" indent="-457200">
              <a:lnSpc>
                <a:spcPct val="150000"/>
              </a:lnSpc>
            </a:pPr>
            <a:r>
              <a:rPr lang="en-US" altLang="ko-KR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17. </a:t>
            </a: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다음 중 사정판결에 대한 설명으로 틀린 것은</a:t>
            </a:r>
            <a:r>
              <a:rPr lang="en-US" altLang="ko-KR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 </a:t>
            </a:r>
          </a:p>
          <a:p>
            <a:pPr marL="540000" indent="-457200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① </a:t>
            </a: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대법원은 직권으로 사정판결을 할 수 있다고 보았다</a:t>
            </a:r>
            <a:r>
              <a:rPr lang="en-US" altLang="ko-KR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</a:p>
          <a:p>
            <a:pPr marL="540000" indent="-457200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③ </a:t>
            </a:r>
            <a:r>
              <a:rPr lang="ko-KR" altLang="en-US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무효인 행정행위에는 사정판결은 인정되지 않는다</a:t>
            </a:r>
            <a:r>
              <a:rPr lang="en-US" altLang="ko-KR" sz="21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</a:p>
          <a:p>
            <a:pPr marL="540000" indent="-457200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   </a:t>
            </a:r>
            <a:endParaRPr lang="en-US" altLang="ko-KR" sz="21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087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2597" y="210982"/>
            <a:ext cx="9141403" cy="1102402"/>
            <a:chOff x="0" y="111131"/>
            <a:chExt cx="9144000" cy="1081381"/>
          </a:xfrm>
        </p:grpSpPr>
        <p:sp>
          <p:nvSpPr>
            <p:cNvPr id="9" name="직사각형 8"/>
            <p:cNvSpPr/>
            <p:nvPr/>
          </p:nvSpPr>
          <p:spPr>
            <a:xfrm>
              <a:off x="324514" y="111131"/>
              <a:ext cx="7488832" cy="694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altLang="ko-KR" sz="4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[3] </a:t>
              </a:r>
              <a:r>
                <a:rPr lang="ko-KR" altLang="en-US" sz="4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행정법 개관</a:t>
              </a:r>
              <a:r>
                <a:rPr lang="en-US" altLang="ko-KR" sz="4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!</a:t>
              </a:r>
              <a:endParaRPr lang="en-US" altLang="ko-KR" sz="40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0" y="1048496"/>
              <a:ext cx="9144000" cy="14401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1981356" y="1700547"/>
            <a:ext cx="2451316" cy="2591257"/>
            <a:chOff x="1553371" y="861678"/>
            <a:chExt cx="2451316" cy="2591257"/>
          </a:xfrm>
          <a:solidFill>
            <a:schemeClr val="tx1"/>
          </a:solidFill>
        </p:grpSpPr>
        <p:grpSp>
          <p:nvGrpSpPr>
            <p:cNvPr id="22" name="그룹 25"/>
            <p:cNvGrpSpPr/>
            <p:nvPr/>
          </p:nvGrpSpPr>
          <p:grpSpPr>
            <a:xfrm>
              <a:off x="1553371" y="1069970"/>
              <a:ext cx="291741" cy="2228112"/>
              <a:chOff x="4768086" y="1468158"/>
              <a:chExt cx="449466" cy="3364051"/>
            </a:xfrm>
            <a:grpFill/>
          </p:grpSpPr>
          <p:cxnSp>
            <p:nvCxnSpPr>
              <p:cNvPr id="28" name="직선 연결선 27"/>
              <p:cNvCxnSpPr/>
              <p:nvPr/>
            </p:nvCxnSpPr>
            <p:spPr>
              <a:xfrm>
                <a:off x="4785504" y="1468158"/>
                <a:ext cx="0" cy="3364051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직선 연결선 28"/>
              <p:cNvCxnSpPr/>
              <p:nvPr/>
            </p:nvCxnSpPr>
            <p:spPr>
              <a:xfrm>
                <a:off x="4768086" y="1478119"/>
                <a:ext cx="432048" cy="0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직선 연결선 29"/>
              <p:cNvCxnSpPr/>
              <p:nvPr/>
            </p:nvCxnSpPr>
            <p:spPr>
              <a:xfrm>
                <a:off x="4785504" y="2261874"/>
                <a:ext cx="432048" cy="0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직선 연결선 30"/>
              <p:cNvCxnSpPr/>
              <p:nvPr/>
            </p:nvCxnSpPr>
            <p:spPr>
              <a:xfrm>
                <a:off x="4785504" y="3103750"/>
                <a:ext cx="432048" cy="0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직선 연결선 31"/>
              <p:cNvCxnSpPr/>
              <p:nvPr/>
            </p:nvCxnSpPr>
            <p:spPr>
              <a:xfrm>
                <a:off x="4785504" y="3945626"/>
                <a:ext cx="432048" cy="0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직선 연결선 32"/>
              <p:cNvCxnSpPr/>
              <p:nvPr/>
            </p:nvCxnSpPr>
            <p:spPr>
              <a:xfrm>
                <a:off x="4785504" y="4818598"/>
                <a:ext cx="432048" cy="0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내용 개체 틀 3"/>
            <p:cNvSpPr txBox="1">
              <a:spLocks/>
            </p:cNvSpPr>
            <p:nvPr/>
          </p:nvSpPr>
          <p:spPr>
            <a:xfrm>
              <a:off x="1975464" y="1938764"/>
              <a:ext cx="2020472" cy="439372"/>
            </a:xfrm>
            <a:prstGeom prst="roundRect">
              <a:avLst/>
            </a:prstGeom>
            <a:grpFill/>
            <a:ln w="28575" cap="flat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Arial" pitchFamily="34" charset="0"/>
                <a:buNone/>
                <a:defRPr/>
              </a:pPr>
              <a:r>
                <a:rPr lang="en-US" altLang="ko-KR" sz="2400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3.</a:t>
              </a:r>
              <a:r>
                <a:rPr lang="ko-KR" altLang="en-US" sz="2400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행정절차</a:t>
              </a:r>
              <a:r>
                <a:rPr lang="en-US" altLang="ko-KR" sz="2400" dirty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 </a:t>
              </a:r>
              <a:r>
                <a:rPr lang="ko-KR" altLang="en-US" sz="2400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등</a:t>
              </a:r>
              <a:endParaRPr lang="ko-KR" altLang="en-US" sz="24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24" name="내용 개체 틀 3"/>
            <p:cNvSpPr txBox="1">
              <a:spLocks/>
            </p:cNvSpPr>
            <p:nvPr/>
          </p:nvSpPr>
          <p:spPr>
            <a:xfrm>
              <a:off x="1976184" y="861678"/>
              <a:ext cx="2020472" cy="439372"/>
            </a:xfrm>
            <a:prstGeom prst="roundRect">
              <a:avLst/>
            </a:prstGeom>
            <a:grpFill/>
            <a:ln w="28575" cap="flat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Arial" pitchFamily="34" charset="0"/>
                <a:buNone/>
                <a:defRPr/>
              </a:pPr>
              <a:r>
                <a:rPr lang="en-US" altLang="ko-KR" sz="2400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1.</a:t>
              </a:r>
              <a:r>
                <a:rPr lang="ko-KR" altLang="en-US" sz="2400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서론</a:t>
              </a:r>
              <a:endParaRPr lang="ko-KR" altLang="en-US" sz="24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25" name="내용 개체 틀 3"/>
            <p:cNvSpPr txBox="1">
              <a:spLocks/>
            </p:cNvSpPr>
            <p:nvPr/>
          </p:nvSpPr>
          <p:spPr>
            <a:xfrm>
              <a:off x="1971681" y="1400221"/>
              <a:ext cx="2020472" cy="439372"/>
            </a:xfrm>
            <a:prstGeom prst="roundRect">
              <a:avLst/>
            </a:prstGeom>
            <a:grpFill/>
            <a:ln w="28575" cap="flat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Arial" pitchFamily="34" charset="0"/>
                <a:buNone/>
                <a:defRPr/>
              </a:pPr>
              <a:r>
                <a:rPr lang="en-US" altLang="ko-KR" sz="2400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2.</a:t>
              </a:r>
              <a:r>
                <a:rPr lang="ko-KR" altLang="en-US" sz="2400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행정작용</a:t>
              </a:r>
              <a:endParaRPr lang="ko-KR" altLang="en-US" sz="24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26" name="내용 개체 틀 3"/>
            <p:cNvSpPr txBox="1">
              <a:spLocks/>
            </p:cNvSpPr>
            <p:nvPr/>
          </p:nvSpPr>
          <p:spPr>
            <a:xfrm>
              <a:off x="1984215" y="2475020"/>
              <a:ext cx="2020472" cy="439372"/>
            </a:xfrm>
            <a:prstGeom prst="roundRect">
              <a:avLst/>
            </a:prstGeom>
            <a:grpFill/>
            <a:ln w="28575" cap="flat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Arial" pitchFamily="34" charset="0"/>
                <a:buNone/>
                <a:defRPr/>
              </a:pPr>
              <a:r>
                <a:rPr lang="en-US" altLang="ko-KR" sz="2400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4.</a:t>
              </a:r>
              <a:r>
                <a:rPr lang="ko-KR" altLang="en-US" sz="2400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실효성 확보</a:t>
              </a:r>
              <a:endParaRPr lang="ko-KR" altLang="en-US" sz="24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27" name="내용 개체 틀 3"/>
            <p:cNvSpPr txBox="1">
              <a:spLocks/>
            </p:cNvSpPr>
            <p:nvPr/>
          </p:nvSpPr>
          <p:spPr>
            <a:xfrm>
              <a:off x="1979712" y="3013563"/>
              <a:ext cx="2020472" cy="439372"/>
            </a:xfrm>
            <a:prstGeom prst="roundRect">
              <a:avLst/>
            </a:prstGeom>
            <a:grpFill/>
            <a:ln w="28575" cap="flat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Arial" pitchFamily="34" charset="0"/>
                <a:buNone/>
                <a:defRPr/>
              </a:pPr>
              <a:r>
                <a:rPr lang="en-US" altLang="ko-KR" sz="2400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5. </a:t>
              </a:r>
              <a:r>
                <a:rPr lang="ko-KR" altLang="en-US" sz="2400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행정구제</a:t>
              </a:r>
              <a:endParaRPr lang="ko-KR" altLang="en-US" sz="24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</p:grpSp>
      <p:grpSp>
        <p:nvGrpSpPr>
          <p:cNvPr id="34" name="그룹 33"/>
          <p:cNvGrpSpPr/>
          <p:nvPr/>
        </p:nvGrpSpPr>
        <p:grpSpPr>
          <a:xfrm>
            <a:off x="1979712" y="4581128"/>
            <a:ext cx="2440426" cy="977915"/>
            <a:chOff x="1551727" y="3742259"/>
            <a:chExt cx="2440426" cy="977915"/>
          </a:xfrm>
          <a:solidFill>
            <a:schemeClr val="tx1"/>
          </a:solidFill>
        </p:grpSpPr>
        <p:grpSp>
          <p:nvGrpSpPr>
            <p:cNvPr id="35" name="그룹 3"/>
            <p:cNvGrpSpPr/>
            <p:nvPr/>
          </p:nvGrpSpPr>
          <p:grpSpPr>
            <a:xfrm>
              <a:off x="1551727" y="3954221"/>
              <a:ext cx="282079" cy="549669"/>
              <a:chOff x="3084085" y="3502585"/>
              <a:chExt cx="274362" cy="1366575"/>
            </a:xfrm>
            <a:grpFill/>
          </p:grpSpPr>
          <p:cxnSp>
            <p:nvCxnSpPr>
              <p:cNvPr id="38" name="직선 연결선 37"/>
              <p:cNvCxnSpPr/>
              <p:nvPr/>
            </p:nvCxnSpPr>
            <p:spPr>
              <a:xfrm>
                <a:off x="3089615" y="3502585"/>
                <a:ext cx="0" cy="1366575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직선 연결선 38"/>
              <p:cNvCxnSpPr/>
              <p:nvPr/>
            </p:nvCxnSpPr>
            <p:spPr>
              <a:xfrm>
                <a:off x="3084085" y="3514103"/>
                <a:ext cx="274362" cy="0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직선 연결선 39"/>
              <p:cNvCxnSpPr/>
              <p:nvPr/>
            </p:nvCxnSpPr>
            <p:spPr>
              <a:xfrm>
                <a:off x="3084085" y="4857382"/>
                <a:ext cx="274362" cy="0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내용 개체 틀 3"/>
            <p:cNvSpPr txBox="1">
              <a:spLocks/>
            </p:cNvSpPr>
            <p:nvPr/>
          </p:nvSpPr>
          <p:spPr>
            <a:xfrm>
              <a:off x="1994839" y="3742259"/>
              <a:ext cx="1997314" cy="439372"/>
            </a:xfrm>
            <a:prstGeom prst="roundRect">
              <a:avLst/>
            </a:prstGeom>
            <a:grpFill/>
            <a:ln w="28575" cap="flat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Arial" pitchFamily="34" charset="0"/>
                <a:buNone/>
                <a:defRPr/>
              </a:pPr>
              <a:r>
                <a:rPr lang="en-US" altLang="ko-KR" sz="2400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6.</a:t>
              </a:r>
              <a:r>
                <a:rPr lang="ko-KR" altLang="en-US" sz="2400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행정조직</a:t>
              </a:r>
              <a:endParaRPr lang="ko-KR" altLang="en-US" sz="24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37" name="내용 개체 틀 3"/>
            <p:cNvSpPr txBox="1">
              <a:spLocks/>
            </p:cNvSpPr>
            <p:nvPr/>
          </p:nvSpPr>
          <p:spPr>
            <a:xfrm>
              <a:off x="1990336" y="4280802"/>
              <a:ext cx="1997314" cy="439372"/>
            </a:xfrm>
            <a:prstGeom prst="roundRect">
              <a:avLst/>
            </a:prstGeom>
            <a:grpFill/>
            <a:ln w="28575" cap="flat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Arial" pitchFamily="34" charset="0"/>
                <a:buNone/>
                <a:defRPr/>
              </a:pPr>
              <a:r>
                <a:rPr lang="en-US" altLang="ko-KR" sz="2400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7.</a:t>
              </a:r>
              <a:r>
                <a:rPr lang="ko-KR" altLang="en-US" sz="2400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특별 작용</a:t>
              </a:r>
              <a:endParaRPr lang="ko-KR" altLang="en-US" sz="24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</p:grpSp>
      <p:grpSp>
        <p:nvGrpSpPr>
          <p:cNvPr id="3" name="그룹 2"/>
          <p:cNvGrpSpPr/>
          <p:nvPr/>
        </p:nvGrpSpPr>
        <p:grpSpPr>
          <a:xfrm>
            <a:off x="617513" y="1670878"/>
            <a:ext cx="1176250" cy="3277614"/>
            <a:chOff x="617513" y="1670878"/>
            <a:chExt cx="1176250" cy="3277614"/>
          </a:xfrm>
          <a:solidFill>
            <a:schemeClr val="tx1"/>
          </a:solidFill>
        </p:grpSpPr>
        <p:sp>
          <p:nvSpPr>
            <p:cNvPr id="42" name="내용 개체 틀 3"/>
            <p:cNvSpPr txBox="1">
              <a:spLocks/>
            </p:cNvSpPr>
            <p:nvPr/>
          </p:nvSpPr>
          <p:spPr>
            <a:xfrm>
              <a:off x="967537" y="1670878"/>
              <a:ext cx="826226" cy="439372"/>
            </a:xfrm>
            <a:prstGeom prst="roundRect">
              <a:avLst/>
            </a:prstGeom>
            <a:grpFill/>
            <a:ln w="28575" cap="flat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itchFamily="34" charset="0"/>
                <a:buNone/>
                <a:defRPr/>
              </a:pPr>
              <a:r>
                <a:rPr lang="ko-KR" altLang="en-US" sz="2400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총론</a:t>
              </a:r>
              <a:endParaRPr lang="ko-KR" altLang="en-US" sz="24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43" name="내용 개체 틀 3"/>
            <p:cNvSpPr txBox="1">
              <a:spLocks/>
            </p:cNvSpPr>
            <p:nvPr/>
          </p:nvSpPr>
          <p:spPr>
            <a:xfrm>
              <a:off x="967537" y="4509120"/>
              <a:ext cx="826226" cy="439372"/>
            </a:xfrm>
            <a:prstGeom prst="roundRect">
              <a:avLst/>
            </a:prstGeom>
            <a:grpFill/>
            <a:ln w="28575" cap="flat" cmpd="sng" algn="ctr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Autofit/>
            </a:bodyPr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itchFamily="34" charset="0"/>
                <a:buNone/>
                <a:defRPr/>
              </a:pPr>
              <a:r>
                <a:rPr lang="ko-KR" altLang="en-US" sz="2400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각론</a:t>
              </a:r>
              <a:endParaRPr lang="ko-KR" altLang="en-US" sz="24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grpSp>
          <p:nvGrpSpPr>
            <p:cNvPr id="44" name="그룹 43"/>
            <p:cNvGrpSpPr/>
            <p:nvPr/>
          </p:nvGrpSpPr>
          <p:grpSpPr>
            <a:xfrm>
              <a:off x="617513" y="1891605"/>
              <a:ext cx="282079" cy="2901485"/>
              <a:chOff x="130904" y="1052736"/>
              <a:chExt cx="282079" cy="3240360"/>
            </a:xfrm>
            <a:grpFill/>
          </p:grpSpPr>
          <p:cxnSp>
            <p:nvCxnSpPr>
              <p:cNvPr id="45" name="직선 연결선 44"/>
              <p:cNvCxnSpPr/>
              <p:nvPr/>
            </p:nvCxnSpPr>
            <p:spPr>
              <a:xfrm>
                <a:off x="136590" y="1063411"/>
                <a:ext cx="0" cy="3217391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직선 연결선 45"/>
              <p:cNvCxnSpPr/>
              <p:nvPr/>
            </p:nvCxnSpPr>
            <p:spPr>
              <a:xfrm>
                <a:off x="130904" y="1052736"/>
                <a:ext cx="282079" cy="0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직선 연결선 46"/>
              <p:cNvCxnSpPr/>
              <p:nvPr/>
            </p:nvCxnSpPr>
            <p:spPr>
              <a:xfrm>
                <a:off x="130904" y="4293096"/>
                <a:ext cx="282079" cy="0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직사각형 47"/>
          <p:cNvSpPr/>
          <p:nvPr/>
        </p:nvSpPr>
        <p:spPr>
          <a:xfrm>
            <a:off x="4426705" y="1700547"/>
            <a:ext cx="3502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행정</a:t>
            </a:r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법</a:t>
            </a:r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법치행정</a:t>
            </a:r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공권</a:t>
            </a:r>
            <a:endParaRPr lang="ko-KR" altLang="en-US" sz="24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4415634" y="2220703"/>
            <a:ext cx="4188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행정행위</a:t>
            </a:r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행정입법</a:t>
            </a:r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기타작용</a:t>
            </a:r>
            <a:endParaRPr lang="ko-KR" altLang="en-US" sz="24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4415635" y="2782574"/>
            <a:ext cx="4188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행정절차</a:t>
            </a:r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정보공개</a:t>
            </a:r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정보보호</a:t>
            </a:r>
            <a:endParaRPr lang="ko-KR" altLang="en-US" sz="24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4432672" y="3308028"/>
            <a:ext cx="1701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강제</a:t>
            </a:r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제재</a:t>
            </a:r>
            <a:endParaRPr lang="ko-KR" altLang="en-US" sz="24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4415635" y="3841285"/>
            <a:ext cx="2855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손해전보</a:t>
            </a:r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행정쟁송</a:t>
            </a:r>
            <a:endParaRPr lang="ko-KR" altLang="en-US" sz="24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415635" y="4569981"/>
            <a:ext cx="4368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기관</a:t>
            </a:r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권한</a:t>
            </a:r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지방자치</a:t>
            </a:r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공무원법</a:t>
            </a:r>
            <a:endParaRPr lang="ko-KR" altLang="en-US" sz="24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415635" y="5107189"/>
            <a:ext cx="4259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경찰</a:t>
            </a:r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공물</a:t>
            </a:r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영조물</a:t>
            </a:r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수용</a:t>
            </a:r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조세</a:t>
            </a:r>
            <a:endParaRPr lang="ko-KR" altLang="en-US" sz="24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945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2597" y="210982"/>
            <a:ext cx="9141403" cy="1102402"/>
            <a:chOff x="0" y="111131"/>
            <a:chExt cx="9144000" cy="1081381"/>
          </a:xfrm>
        </p:grpSpPr>
        <p:sp>
          <p:nvSpPr>
            <p:cNvPr id="9" name="직사각형 8"/>
            <p:cNvSpPr/>
            <p:nvPr/>
          </p:nvSpPr>
          <p:spPr>
            <a:xfrm>
              <a:off x="324514" y="111131"/>
              <a:ext cx="7488832" cy="694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altLang="ko-KR" sz="4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[4] </a:t>
              </a:r>
              <a:r>
                <a:rPr lang="ko-KR" altLang="en-US" sz="4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행정법 출제 키워드</a:t>
              </a:r>
              <a:r>
                <a:rPr lang="en-US" altLang="ko-KR" sz="4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!</a:t>
              </a:r>
              <a:endParaRPr lang="en-US" altLang="ko-KR" sz="40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0" y="1048496"/>
              <a:ext cx="9144000" cy="14401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내용 개체 틀 3"/>
          <p:cNvSpPr txBox="1">
            <a:spLocks/>
          </p:cNvSpPr>
          <p:nvPr/>
        </p:nvSpPr>
        <p:spPr>
          <a:xfrm>
            <a:off x="471966" y="1839076"/>
            <a:ext cx="1800200" cy="528191"/>
          </a:xfrm>
          <a:prstGeom prst="roundRect">
            <a:avLst/>
          </a:prstGeom>
          <a:noFill/>
          <a:ln w="381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1. 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실정법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!</a:t>
            </a:r>
            <a:endParaRPr lang="en-US" altLang="ko-KR" sz="2800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6" name="내용 개체 틀 3"/>
          <p:cNvSpPr txBox="1">
            <a:spLocks/>
          </p:cNvSpPr>
          <p:nvPr/>
        </p:nvSpPr>
        <p:spPr>
          <a:xfrm>
            <a:off x="467544" y="2870108"/>
            <a:ext cx="1800200" cy="528191"/>
          </a:xfrm>
          <a:prstGeom prst="roundRect">
            <a:avLst/>
          </a:prstGeom>
          <a:noFill/>
          <a:ln w="381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None/>
              <a:defRPr/>
            </a:pPr>
            <a:r>
              <a:rPr lang="en-US" altLang="ko-KR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2. 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학설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!</a:t>
            </a:r>
            <a:endParaRPr lang="en-US" altLang="ko-KR" sz="2800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7" name="내용 개체 틀 3"/>
          <p:cNvSpPr txBox="1">
            <a:spLocks/>
          </p:cNvSpPr>
          <p:nvPr/>
        </p:nvSpPr>
        <p:spPr>
          <a:xfrm>
            <a:off x="467544" y="3900078"/>
            <a:ext cx="1800200" cy="528191"/>
          </a:xfrm>
          <a:prstGeom prst="roundRect">
            <a:avLst/>
          </a:prstGeom>
          <a:noFill/>
          <a:ln w="381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altLang="ko-KR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3. </a:t>
            </a:r>
            <a:r>
              <a:rPr lang="ko-KR" altLang="en-US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판례</a:t>
            </a:r>
            <a:r>
              <a:rPr lang="en-US" altLang="ko-KR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!</a:t>
            </a:r>
            <a:endParaRPr lang="en-US" altLang="ko-KR" sz="2800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339752" y="1849861"/>
            <a:ext cx="31646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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어느 법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? 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어떻게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?</a:t>
            </a:r>
            <a:endParaRPr lang="ko-KR" altLang="en-US" sz="28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339752" y="2875250"/>
            <a:ext cx="4408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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내용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논거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비판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28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다수설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?</a:t>
            </a:r>
            <a:endParaRPr lang="ko-KR" altLang="en-US" sz="28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339752" y="3900078"/>
            <a:ext cx="50946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A 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사건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, B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 경우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, C 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때문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결론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?</a:t>
            </a:r>
            <a:endParaRPr lang="ko-KR" altLang="en-US" sz="28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638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2597" y="210982"/>
            <a:ext cx="9141403" cy="1102402"/>
            <a:chOff x="0" y="111131"/>
            <a:chExt cx="9144000" cy="1081381"/>
          </a:xfrm>
        </p:grpSpPr>
        <p:sp>
          <p:nvSpPr>
            <p:cNvPr id="9" name="직사각형 8"/>
            <p:cNvSpPr/>
            <p:nvPr/>
          </p:nvSpPr>
          <p:spPr>
            <a:xfrm>
              <a:off x="324514" y="111131"/>
              <a:ext cx="7488832" cy="694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altLang="ko-KR" sz="4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[5] </a:t>
              </a:r>
              <a:r>
                <a:rPr lang="ko-KR" altLang="en-US" sz="4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행정법 공부방법</a:t>
              </a:r>
              <a:r>
                <a:rPr lang="en-US" altLang="ko-KR" sz="4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!</a:t>
              </a:r>
              <a:endParaRPr lang="en-US" altLang="ko-KR" sz="40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0" y="1048496"/>
              <a:ext cx="9144000" cy="14401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내용 개체 틀 3"/>
          <p:cNvSpPr txBox="1">
            <a:spLocks/>
          </p:cNvSpPr>
          <p:nvPr/>
        </p:nvSpPr>
        <p:spPr>
          <a:xfrm>
            <a:off x="471966" y="1839076"/>
            <a:ext cx="2088232" cy="528191"/>
          </a:xfrm>
          <a:prstGeom prst="roundRect">
            <a:avLst/>
          </a:prstGeom>
          <a:solidFill>
            <a:schemeClr val="tx1"/>
          </a:solidFill>
          <a:ln w="381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1. 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이해하기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!</a:t>
            </a:r>
            <a:endParaRPr lang="en-US" altLang="ko-KR" sz="2800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6" name="내용 개체 틀 3"/>
          <p:cNvSpPr txBox="1">
            <a:spLocks/>
          </p:cNvSpPr>
          <p:nvPr/>
        </p:nvSpPr>
        <p:spPr>
          <a:xfrm>
            <a:off x="467544" y="2870108"/>
            <a:ext cx="2088232" cy="528191"/>
          </a:xfrm>
          <a:prstGeom prst="roundRect">
            <a:avLst/>
          </a:prstGeom>
          <a:solidFill>
            <a:schemeClr val="tx1"/>
          </a:solidFill>
          <a:ln w="381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None/>
              <a:defRPr/>
            </a:pPr>
            <a:r>
              <a:rPr lang="en-US" altLang="ko-KR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2. 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정리하기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!</a:t>
            </a:r>
            <a:endParaRPr lang="en-US" altLang="ko-KR" sz="2800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7" name="내용 개체 틀 3"/>
          <p:cNvSpPr txBox="1">
            <a:spLocks/>
          </p:cNvSpPr>
          <p:nvPr/>
        </p:nvSpPr>
        <p:spPr>
          <a:xfrm>
            <a:off x="467544" y="3900078"/>
            <a:ext cx="2088232" cy="528191"/>
          </a:xfrm>
          <a:prstGeom prst="roundRect">
            <a:avLst/>
          </a:prstGeom>
          <a:solidFill>
            <a:schemeClr val="tx1"/>
          </a:solidFill>
          <a:ln w="381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altLang="ko-KR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3. </a:t>
            </a:r>
            <a:r>
              <a:rPr lang="ko-KR" altLang="en-US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암기하기</a:t>
            </a:r>
            <a:r>
              <a:rPr lang="en-US" altLang="ko-KR" sz="28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!</a:t>
            </a:r>
            <a:endParaRPr lang="en-US" altLang="ko-KR" sz="2800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645688" y="1841561"/>
            <a:ext cx="4381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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법률용어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기본원리 이해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!</a:t>
            </a:r>
            <a:endParaRPr lang="ko-KR" altLang="en-US" sz="28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645688" y="2872593"/>
            <a:ext cx="5267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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목차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핵심단어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법학공식 압축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!</a:t>
            </a:r>
            <a:endParaRPr lang="ko-KR" altLang="en-US" sz="28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645688" y="3900078"/>
            <a:ext cx="51587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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아침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, </a:t>
            </a:r>
            <a:r>
              <a:rPr lang="ko-KR" altLang="en-US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저녁 반복하고 표시하기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sym typeface="Wingdings" panose="05000000000000000000" pitchFamily="2" charset="2"/>
              </a:rPr>
              <a:t>!</a:t>
            </a:r>
            <a:endParaRPr lang="ko-KR" altLang="en-US" sz="28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436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488</Words>
  <Application>Microsoft Office PowerPoint</Application>
  <PresentationFormat>화면 슬라이드 쇼(4:3)</PresentationFormat>
  <Paragraphs>74</Paragraphs>
  <Slides>9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합격을 부르는 필승 행정법  가장 이상적인 행정법 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이상현 행정법</dc:title>
  <dc:creator>SEC</dc:creator>
  <cp:lastModifiedBy>admin</cp:lastModifiedBy>
  <cp:revision>54</cp:revision>
  <dcterms:created xsi:type="dcterms:W3CDTF">2014-10-09T16:30:29Z</dcterms:created>
  <dcterms:modified xsi:type="dcterms:W3CDTF">2015-06-23T05:54:46Z</dcterms:modified>
</cp:coreProperties>
</file>